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68" r:id="rId4"/>
    <p:sldId id="274" r:id="rId5"/>
    <p:sldId id="275" r:id="rId6"/>
    <p:sldId id="257" r:id="rId7"/>
    <p:sldId id="258" r:id="rId8"/>
    <p:sldId id="259" r:id="rId9"/>
    <p:sldId id="260" r:id="rId10"/>
    <p:sldId id="272" r:id="rId11"/>
    <p:sldId id="276" r:id="rId12"/>
    <p:sldId id="261" r:id="rId13"/>
    <p:sldId id="269" r:id="rId14"/>
    <p:sldId id="262" r:id="rId15"/>
    <p:sldId id="263" r:id="rId16"/>
    <p:sldId id="264" r:id="rId17"/>
    <p:sldId id="270" r:id="rId18"/>
    <p:sldId id="266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81" autoAdjust="0"/>
    <p:restoredTop sz="9466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3ad5113e2f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28728" y="4445792"/>
            <a:ext cx="6786610" cy="75914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12696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42976" y="1857364"/>
            <a:ext cx="685804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Презентация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 родительскому собранию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во второй младшей группе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«Давайте познакомимся</a:t>
            </a: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</a:t>
            </a:r>
            <a:endParaRPr lang="ru-RU" sz="3200" b="1" dirty="0" smtClean="0">
              <a:solidFill>
                <a:srgbClr val="7030A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3200" b="1" dirty="0" smtClean="0">
              <a:solidFill>
                <a:srgbClr val="7030A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Подготовили :Леоничева И.Ф.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Павлова О.А.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7030A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7030A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Октябрь 2016г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_6205d_903caf7e_orig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857488" y="0"/>
            <a:ext cx="40865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Наступает час работы!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7158" y="642918"/>
            <a:ext cx="92155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33CC"/>
                </a:solidFill>
              </a:rPr>
              <a:t>Образовательная деятельность охватывает по 5 образовательных областей: Социально-коммуникативное, познавательное ,речевое ,художественно-эстетическое, физическое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pic>
        <p:nvPicPr>
          <p:cNvPr id="7" name="Рисунок 6" descr="20160923_0917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4249135"/>
            <a:ext cx="4349950" cy="2446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DSCN32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4000504"/>
            <a:ext cx="3494192" cy="2620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DSCN32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48320" y="1340768"/>
            <a:ext cx="3499670" cy="26247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20160905_09115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9910" y="1412776"/>
            <a:ext cx="4346405" cy="24448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2" name="Picture 2" descr="Анимашки с детьми | Smayls.ru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7686" y="2786058"/>
            <a:ext cx="1697811" cy="153350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000760" y="3643314"/>
            <a:ext cx="2609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Лепка: делаем конфетки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857224" y="6215082"/>
            <a:ext cx="2762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Конструирование «Улица»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57818" y="6488668"/>
            <a:ext cx="3032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Музыка «Птички-невелички»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_6205d_903caf7e_orig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80625" cy="7561263"/>
          </a:xfrm>
          <a:prstGeom prst="rect">
            <a:avLst/>
          </a:prstGeom>
        </p:spPr>
      </p:pic>
      <p:pic>
        <p:nvPicPr>
          <p:cNvPr id="5" name="Рисунок 4" descr="DSCN32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714752"/>
            <a:ext cx="5000660" cy="3750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20160905_102820.jpg"/>
          <p:cNvPicPr>
            <a:picLocks noChangeAspect="1"/>
          </p:cNvPicPr>
          <p:nvPr/>
        </p:nvPicPr>
        <p:blipFill>
          <a:blip r:embed="rId4" cstate="print"/>
          <a:srcRect l="13846" r="13845"/>
          <a:stretch>
            <a:fillRect/>
          </a:stretch>
        </p:blipFill>
        <p:spPr>
          <a:xfrm rot="5400000">
            <a:off x="4092014" y="1194342"/>
            <a:ext cx="3357586" cy="2969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 descr="20160902_093756.jpg"/>
          <p:cNvPicPr>
            <a:picLocks noChangeAspect="1"/>
          </p:cNvPicPr>
          <p:nvPr/>
        </p:nvPicPr>
        <p:blipFill>
          <a:blip r:embed="rId5" cstate="print"/>
          <a:srcRect l="20779" r="12987"/>
          <a:stretch>
            <a:fillRect/>
          </a:stretch>
        </p:blipFill>
        <p:spPr>
          <a:xfrm rot="5400000">
            <a:off x="362" y="499648"/>
            <a:ext cx="3786214" cy="3215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571868" y="21429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Отдохнуть пришла пора -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Начинается игра!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4348" y="7072338"/>
            <a:ext cx="2960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Игра-драматизация «репка»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 descr="20160901_101352.jpg"/>
          <p:cNvPicPr>
            <a:picLocks noChangeAspect="1"/>
          </p:cNvPicPr>
          <p:nvPr/>
        </p:nvPicPr>
        <p:blipFill>
          <a:blip r:embed="rId6" cstate="print"/>
          <a:srcRect r="17280"/>
          <a:stretch>
            <a:fillRect/>
          </a:stretch>
        </p:blipFill>
        <p:spPr>
          <a:xfrm rot="5400000">
            <a:off x="6701452" y="928662"/>
            <a:ext cx="3571900" cy="2428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20160902_094116.jpg"/>
          <p:cNvPicPr>
            <a:picLocks noChangeAspect="1"/>
          </p:cNvPicPr>
          <p:nvPr/>
        </p:nvPicPr>
        <p:blipFill>
          <a:blip r:embed="rId7" cstate="print"/>
          <a:srcRect l="10714" r="49218"/>
          <a:stretch>
            <a:fillRect/>
          </a:stretch>
        </p:blipFill>
        <p:spPr>
          <a:xfrm rot="5400000">
            <a:off x="6103079" y="3755309"/>
            <a:ext cx="2982941" cy="4187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_6205d_903caf7e_orig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9452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72000" y="285728"/>
            <a:ext cx="4302842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33CC"/>
                </a:solidFill>
              </a:rPr>
              <a:t>Подготовка к Прогулке. </a:t>
            </a:r>
            <a:r>
              <a:rPr lang="ru-RU" sz="2000" dirty="0" smtClean="0">
                <a:solidFill>
                  <a:srgbClr val="0033CC"/>
                </a:solidFill>
              </a:rPr>
              <a:t>Мы учим детей одеваться и раздеваться в определенной последовательности при небольшой помощи взрослого. Большое внимание уделяется тому, чтобы дети разувались и обувались у порога! Вещи аккуратно вешаем и складываем в шкаф. Учим расстегивать пуговицы спереди, развязывать шнурки.</a:t>
            </a:r>
          </a:p>
          <a:p>
            <a:r>
              <a:rPr lang="ru-RU" dirty="0" smtClean="0">
                <a:solidFill>
                  <a:srgbClr val="0033CC"/>
                </a:solidFill>
              </a:rPr>
              <a:t> </a:t>
            </a:r>
            <a:endParaRPr lang="ru-RU" dirty="0">
              <a:solidFill>
                <a:srgbClr val="0033CC"/>
              </a:solidFill>
            </a:endParaRPr>
          </a:p>
        </p:txBody>
      </p:sp>
      <p:pic>
        <p:nvPicPr>
          <p:cNvPr id="5" name="Рисунок 4" descr="DSCN32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357166"/>
            <a:ext cx="4095747" cy="30718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DSCN3249.JPG"/>
          <p:cNvPicPr>
            <a:picLocks noChangeAspect="1"/>
          </p:cNvPicPr>
          <p:nvPr/>
        </p:nvPicPr>
        <p:blipFill>
          <a:blip r:embed="rId4" cstate="print">
            <a:lum bright="10000"/>
          </a:blip>
          <a:stretch>
            <a:fillRect/>
          </a:stretch>
        </p:blipFill>
        <p:spPr>
          <a:xfrm>
            <a:off x="4429124" y="3500438"/>
            <a:ext cx="4476749" cy="33575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500034" y="3857628"/>
            <a:ext cx="37147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  <a:r>
              <a:rPr lang="ru-RU" sz="2400" dirty="0" smtClean="0">
                <a:solidFill>
                  <a:srgbClr val="0033CC"/>
                </a:solidFill>
              </a:rPr>
              <a:t>Уважаемые родители, раздевая и одевая детей,  давайте детям больше самостоятельности, чтобы дети одевались сами. </a:t>
            </a:r>
            <a:endParaRPr lang="ru-RU" sz="2400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0_6205d_903caf7e_orig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53128" cy="6940575"/>
          </a:xfrm>
          <a:prstGeom prst="rect">
            <a:avLst/>
          </a:prstGeom>
        </p:spPr>
      </p:pic>
      <p:pic>
        <p:nvPicPr>
          <p:cNvPr id="4" name="Рисунок 3" descr="20160825_1642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212976"/>
            <a:ext cx="4190987" cy="23574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20160825_1648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98970" y="4357670"/>
            <a:ext cx="4445030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33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20160816_101547.jpg"/>
          <p:cNvPicPr>
            <a:picLocks noChangeAspect="1"/>
          </p:cNvPicPr>
          <p:nvPr/>
        </p:nvPicPr>
        <p:blipFill>
          <a:blip r:embed="rId5" cstate="print"/>
          <a:srcRect r="13068"/>
          <a:stretch>
            <a:fillRect/>
          </a:stretch>
        </p:blipFill>
        <p:spPr>
          <a:xfrm>
            <a:off x="467544" y="332656"/>
            <a:ext cx="3667848" cy="2373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20160826_102142.jpg"/>
          <p:cNvPicPr>
            <a:picLocks noChangeAspect="1"/>
          </p:cNvPicPr>
          <p:nvPr/>
        </p:nvPicPr>
        <p:blipFill>
          <a:blip r:embed="rId6" cstate="print"/>
          <a:srcRect r="45313"/>
          <a:stretch>
            <a:fillRect/>
          </a:stretch>
        </p:blipFill>
        <p:spPr>
          <a:xfrm rot="5400000">
            <a:off x="4246936" y="1305792"/>
            <a:ext cx="2448273" cy="2518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179512" y="5661248"/>
            <a:ext cx="47148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прогулке мы: Наблюдаем за природой. Играем. Выполняем посильный труд.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Проводим работу по развитию движения. </a:t>
            </a:r>
            <a:endParaRPr lang="ru-RU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27984" y="332656"/>
            <a:ext cx="1619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Прогулка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15" name="Рисунок 14" descr="20160922_16381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5994356" y="1070540"/>
            <a:ext cx="4031544" cy="2267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0_6205d_903caf7e_orig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1" y="0"/>
            <a:ext cx="9143039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28992" y="357166"/>
            <a:ext cx="2612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Прогулка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20160825_165814.jpg"/>
          <p:cNvPicPr>
            <a:picLocks noChangeAspect="1"/>
          </p:cNvPicPr>
          <p:nvPr/>
        </p:nvPicPr>
        <p:blipFill>
          <a:blip r:embed="rId3" cstate="print"/>
          <a:srcRect l="20988" r="17284"/>
          <a:stretch>
            <a:fillRect/>
          </a:stretch>
        </p:blipFill>
        <p:spPr>
          <a:xfrm rot="5400000">
            <a:off x="71552" y="355500"/>
            <a:ext cx="3216230" cy="2930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0160826_102017.jpg"/>
          <p:cNvPicPr>
            <a:picLocks noChangeAspect="1"/>
          </p:cNvPicPr>
          <p:nvPr/>
        </p:nvPicPr>
        <p:blipFill>
          <a:blip r:embed="rId4" cstate="print"/>
          <a:srcRect l="22171" t="21151" r="32812"/>
          <a:stretch>
            <a:fillRect/>
          </a:stretch>
        </p:blipFill>
        <p:spPr>
          <a:xfrm rot="5400000">
            <a:off x="299714" y="3380805"/>
            <a:ext cx="3224527" cy="3176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20160908_102153.jpg"/>
          <p:cNvPicPr>
            <a:picLocks noChangeAspect="1"/>
          </p:cNvPicPr>
          <p:nvPr/>
        </p:nvPicPr>
        <p:blipFill>
          <a:blip r:embed="rId5" cstate="print"/>
          <a:srcRect r="19737"/>
          <a:stretch>
            <a:fillRect/>
          </a:stretch>
        </p:blipFill>
        <p:spPr>
          <a:xfrm>
            <a:off x="5301298" y="214290"/>
            <a:ext cx="3628388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20160908_105312.jpg"/>
          <p:cNvPicPr>
            <a:picLocks noChangeAspect="1"/>
          </p:cNvPicPr>
          <p:nvPr/>
        </p:nvPicPr>
        <p:blipFill>
          <a:blip r:embed="rId6" cstate="print"/>
          <a:srcRect l="19481" r="18182"/>
          <a:stretch>
            <a:fillRect/>
          </a:stretch>
        </p:blipFill>
        <p:spPr>
          <a:xfrm>
            <a:off x="5364088" y="3107353"/>
            <a:ext cx="3779912" cy="3464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20160825_165843.jpg"/>
          <p:cNvPicPr>
            <a:picLocks noChangeAspect="1"/>
          </p:cNvPicPr>
          <p:nvPr/>
        </p:nvPicPr>
        <p:blipFill>
          <a:blip r:embed="rId7" cstate="print"/>
          <a:srcRect l="8000" r="4000"/>
          <a:stretch>
            <a:fillRect/>
          </a:stretch>
        </p:blipFill>
        <p:spPr>
          <a:xfrm rot="5400000">
            <a:off x="2747887" y="2038403"/>
            <a:ext cx="3379574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0_6205d_903caf7e_orig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940510"/>
          </a:xfrm>
          <a:prstGeom prst="rect">
            <a:avLst/>
          </a:prstGeom>
        </p:spPr>
      </p:pic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2000232" y="214290"/>
            <a:ext cx="23920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C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Тихий час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CC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467544" y="2852936"/>
            <a:ext cx="850109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2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Если целый день играть,                   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Можем даже мы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rgbClr val="00008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устать.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</a:b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0080"/>
              </a:solidFill>
              <a:effectLst/>
              <a:latin typeface="Verdana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rgbClr val="00008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20160905_123039.jpg"/>
          <p:cNvPicPr>
            <a:picLocks noChangeAspect="1"/>
          </p:cNvPicPr>
          <p:nvPr/>
        </p:nvPicPr>
        <p:blipFill>
          <a:blip r:embed="rId3" cstate="print"/>
          <a:srcRect l="34376" r="21093"/>
          <a:stretch>
            <a:fillRect/>
          </a:stretch>
        </p:blipFill>
        <p:spPr>
          <a:xfrm rot="5400000">
            <a:off x="5385715" y="-27921"/>
            <a:ext cx="2926679" cy="3696853"/>
          </a:xfrm>
          <a:prstGeom prst="rect">
            <a:avLst/>
          </a:prstGeom>
          <a:ln w="127000" cap="rnd">
            <a:solidFill>
              <a:srgbClr val="FFC0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 descr="20160901_122934.jpg"/>
          <p:cNvPicPr>
            <a:picLocks noChangeAspect="1"/>
          </p:cNvPicPr>
          <p:nvPr/>
        </p:nvPicPr>
        <p:blipFill>
          <a:blip r:embed="rId4" cstate="print"/>
          <a:srcRect l="7031"/>
          <a:stretch>
            <a:fillRect/>
          </a:stretch>
        </p:blipFill>
        <p:spPr>
          <a:xfrm>
            <a:off x="571472" y="714356"/>
            <a:ext cx="3808448" cy="23042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20160901_12294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44967" y="4174140"/>
            <a:ext cx="4270437" cy="24021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20160901_12295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6488" y="4143380"/>
            <a:ext cx="4064028" cy="2286016"/>
          </a:xfrm>
          <a:prstGeom prst="rect">
            <a:avLst/>
          </a:prstGeom>
          <a:ln w="127000" cap="rnd">
            <a:solidFill>
              <a:srgbClr val="FFC0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5076056" y="3356992"/>
            <a:ext cx="380585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 smtClean="0">
                <a:solidFill>
                  <a:srgbClr val="000080"/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И тогда, спасая нас</a:t>
            </a:r>
          </a:p>
          <a:p>
            <a:pPr lvl="0"/>
            <a:r>
              <a:rPr lang="ru-RU" dirty="0" smtClean="0">
                <a:solidFill>
                  <a:srgbClr val="000080"/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К нам приходит «Тихий час».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0_6205d_903caf7e_orig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720"/>
            <a:ext cx="9144000" cy="6858720"/>
          </a:xfrm>
          <a:prstGeom prst="rect">
            <a:avLst/>
          </a:prstGeom>
        </p:spPr>
      </p:pic>
      <p:pic>
        <p:nvPicPr>
          <p:cNvPr id="7" name="Рисунок 6" descr="20160825_161339.jpg"/>
          <p:cNvPicPr>
            <a:picLocks noChangeAspect="1"/>
          </p:cNvPicPr>
          <p:nvPr/>
        </p:nvPicPr>
        <p:blipFill>
          <a:blip r:embed="rId3" cstate="print"/>
          <a:srcRect r="14185"/>
          <a:stretch>
            <a:fillRect/>
          </a:stretch>
        </p:blipFill>
        <p:spPr>
          <a:xfrm>
            <a:off x="4572000" y="3929066"/>
            <a:ext cx="4032448" cy="2643182"/>
          </a:xfrm>
          <a:prstGeom prst="rect">
            <a:avLst/>
          </a:prstGeom>
        </p:spPr>
      </p:pic>
      <p:pic>
        <p:nvPicPr>
          <p:cNvPr id="8" name="Рисунок 7" descr="20160825_162144.jpg"/>
          <p:cNvPicPr>
            <a:picLocks noChangeAspect="1"/>
          </p:cNvPicPr>
          <p:nvPr/>
        </p:nvPicPr>
        <p:blipFill>
          <a:blip r:embed="rId4" cstate="print"/>
          <a:srcRect r="6260"/>
          <a:stretch>
            <a:fillRect/>
          </a:stretch>
        </p:blipFill>
        <p:spPr>
          <a:xfrm rot="5400000">
            <a:off x="-338828" y="995012"/>
            <a:ext cx="3672408" cy="2203680"/>
          </a:xfrm>
          <a:prstGeom prst="rect">
            <a:avLst/>
          </a:prstGeom>
        </p:spPr>
      </p:pic>
      <p:pic>
        <p:nvPicPr>
          <p:cNvPr id="9" name="Рисунок 8" descr="20160825_162200.jpg"/>
          <p:cNvPicPr>
            <a:picLocks noChangeAspect="1"/>
          </p:cNvPicPr>
          <p:nvPr/>
        </p:nvPicPr>
        <p:blipFill>
          <a:blip r:embed="rId5" cstate="print"/>
          <a:srcRect l="16418"/>
          <a:stretch>
            <a:fillRect/>
          </a:stretch>
        </p:blipFill>
        <p:spPr>
          <a:xfrm rot="5400000">
            <a:off x="6022146" y="826726"/>
            <a:ext cx="3462155" cy="2330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67544" y="4221088"/>
            <a:ext cx="378621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444444"/>
                </a:solidFill>
                <a:latin typeface="Helvetica"/>
                <a:ea typeface="Times New Roman" pitchFamily="18" charset="0"/>
                <a:cs typeface="Arial" pitchFamily="34" charset="0"/>
              </a:rPr>
              <a:t>После сна – гимнастика Пробуждения, игровая деятельность, дидактические игры (обучающие), закрепляются знания, полученные на занятиях. </a:t>
            </a:r>
            <a:endParaRPr lang="ru-RU" sz="4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20160901_083851.jpg"/>
          <p:cNvPicPr>
            <a:picLocks noChangeAspect="1"/>
          </p:cNvPicPr>
          <p:nvPr/>
        </p:nvPicPr>
        <p:blipFill>
          <a:blip r:embed="rId6" cstate="print"/>
          <a:srcRect r="24841"/>
          <a:stretch>
            <a:fillRect/>
          </a:stretch>
        </p:blipFill>
        <p:spPr>
          <a:xfrm>
            <a:off x="2627784" y="692696"/>
            <a:ext cx="3912027" cy="2927800"/>
          </a:xfrm>
          <a:prstGeom prst="rect">
            <a:avLst/>
          </a:prstGeom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_6205d_903caf7e_orig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40510"/>
          </a:xfrm>
          <a:prstGeom prst="rect">
            <a:avLst/>
          </a:prstGeom>
        </p:spPr>
      </p:pic>
      <p:pic>
        <p:nvPicPr>
          <p:cNvPr id="7" name="Рисунок 6" descr="20160901_1006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3571876"/>
            <a:ext cx="4579959" cy="25762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20160901_094540.jpg"/>
          <p:cNvPicPr>
            <a:picLocks noChangeAspect="1"/>
          </p:cNvPicPr>
          <p:nvPr/>
        </p:nvPicPr>
        <p:blipFill>
          <a:blip r:embed="rId4" cstate="print"/>
          <a:srcRect r="13214"/>
          <a:stretch>
            <a:fillRect/>
          </a:stretch>
        </p:blipFill>
        <p:spPr>
          <a:xfrm>
            <a:off x="357158" y="285728"/>
            <a:ext cx="3857620" cy="25003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20160901_100751.jpg"/>
          <p:cNvPicPr>
            <a:picLocks noChangeAspect="1"/>
          </p:cNvPicPr>
          <p:nvPr/>
        </p:nvPicPr>
        <p:blipFill>
          <a:blip r:embed="rId5" cstate="print"/>
          <a:srcRect l="7031" r="9999"/>
          <a:stretch>
            <a:fillRect/>
          </a:stretch>
        </p:blipFill>
        <p:spPr>
          <a:xfrm>
            <a:off x="4500562" y="428604"/>
            <a:ext cx="4214842" cy="2857496"/>
          </a:xfrm>
          <a:prstGeom prst="rect">
            <a:avLst/>
          </a:prstGeom>
        </p:spPr>
      </p:pic>
      <p:pic>
        <p:nvPicPr>
          <p:cNvPr id="13" name="Рисунок 12" descr="IMG-20160909-WA0023.jpg"/>
          <p:cNvPicPr>
            <a:picLocks noChangeAspect="1"/>
          </p:cNvPicPr>
          <p:nvPr/>
        </p:nvPicPr>
        <p:blipFill>
          <a:blip r:embed="rId6" cstate="print"/>
          <a:srcRect r="30469"/>
          <a:stretch>
            <a:fillRect/>
          </a:stretch>
        </p:blipFill>
        <p:spPr>
          <a:xfrm>
            <a:off x="214282" y="3214686"/>
            <a:ext cx="3973725" cy="3214692"/>
          </a:xfrm>
          <a:prstGeom prst="rect">
            <a:avLst/>
          </a:prstGeom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33ad5113e2f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15541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86000" y="255183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571736" y="5572140"/>
            <a:ext cx="4214842" cy="108183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До новых встреч!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6" name="Рисунок 5" descr="20160826_102536.jpg"/>
          <p:cNvPicPr>
            <a:picLocks noChangeAspect="1"/>
          </p:cNvPicPr>
          <p:nvPr/>
        </p:nvPicPr>
        <p:blipFill>
          <a:blip r:embed="rId3" cstate="print"/>
          <a:srcRect l="36719" r="11718"/>
          <a:stretch>
            <a:fillRect/>
          </a:stretch>
        </p:blipFill>
        <p:spPr>
          <a:xfrm rot="5400000">
            <a:off x="459961" y="182927"/>
            <a:ext cx="3833875" cy="4182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20160908_105325.jpg"/>
          <p:cNvPicPr>
            <a:picLocks noChangeAspect="1"/>
          </p:cNvPicPr>
          <p:nvPr/>
        </p:nvPicPr>
        <p:blipFill>
          <a:blip r:embed="rId4" cstate="print"/>
          <a:srcRect r="26562"/>
          <a:stretch>
            <a:fillRect/>
          </a:stretch>
        </p:blipFill>
        <p:spPr>
          <a:xfrm>
            <a:off x="4573942" y="2071678"/>
            <a:ext cx="4570058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928662" y="4214818"/>
            <a:ext cx="92869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Группа вышла одеваться,</a:t>
            </a:r>
            <a:br>
              <a:rPr lang="ru-RU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На прогулку собираться,</a:t>
            </a:r>
            <a:br>
              <a:rPr lang="ru-RU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Дожидаться пап и мам.</a:t>
            </a:r>
            <a:br>
              <a:rPr lang="ru-RU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А потом – и по домам.</a:t>
            </a:r>
            <a:r>
              <a:rPr lang="ru-RU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3ad5113e2f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71670" y="3000372"/>
            <a:ext cx="621509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cs typeface="Aharoni" pitchFamily="2" charset="-79"/>
              </a:rPr>
              <a:t>Федеральный закон Российской Федерации </a:t>
            </a:r>
          </a:p>
          <a:p>
            <a:r>
              <a:rPr lang="ru-RU" dirty="0" smtClean="0">
                <a:solidFill>
                  <a:srgbClr val="FF0000"/>
                </a:solidFill>
                <a:cs typeface="Aharoni" pitchFamily="2" charset="-79"/>
              </a:rPr>
              <a:t>от 29 декабря 2012 г. N 273-ФЗ "Об образовании в Российской Федерации» </a:t>
            </a:r>
          </a:p>
          <a:p>
            <a:endParaRPr lang="ru-RU" dirty="0" smtClean="0">
              <a:solidFill>
                <a:srgbClr val="FF0000"/>
              </a:solidFill>
              <a:cs typeface="Aharoni" pitchFamily="2" charset="-79"/>
            </a:endParaRPr>
          </a:p>
          <a:p>
            <a:r>
              <a:rPr lang="ru-RU" dirty="0" err="1" smtClean="0">
                <a:solidFill>
                  <a:srgbClr val="FF0000"/>
                </a:solidFill>
                <a:cs typeface="Aharoni" pitchFamily="2" charset="-79"/>
              </a:rPr>
              <a:t>СанПиН</a:t>
            </a:r>
            <a:r>
              <a:rPr lang="ru-RU" dirty="0" smtClean="0">
                <a:solidFill>
                  <a:srgbClr val="FF0000"/>
                </a:solidFill>
                <a:cs typeface="Aharoni" pitchFamily="2" charset="-79"/>
              </a:rPr>
              <a:t> 2.4.1.3049-13 "Санитарно эпидемиологические требования к устройству, содержанию и организации режима работы дошкольных</a:t>
            </a:r>
          </a:p>
          <a:p>
            <a:r>
              <a:rPr lang="ru-RU" dirty="0" smtClean="0">
                <a:solidFill>
                  <a:srgbClr val="FF0000"/>
                </a:solidFill>
                <a:cs typeface="Aharoni" pitchFamily="2" charset="-79"/>
              </a:rPr>
              <a:t>образовательных организаций"</a:t>
            </a:r>
          </a:p>
          <a:p>
            <a:endParaRPr lang="ru-RU" dirty="0" smtClean="0">
              <a:solidFill>
                <a:srgbClr val="FF0000"/>
              </a:solidFill>
              <a:cs typeface="Aharoni" pitchFamily="2" charset="-79"/>
            </a:endParaRPr>
          </a:p>
          <a:p>
            <a:r>
              <a:rPr lang="ru-RU" dirty="0" smtClean="0">
                <a:solidFill>
                  <a:srgbClr val="FF0000"/>
                </a:solidFill>
                <a:cs typeface="Aharoni" pitchFamily="2" charset="-79"/>
              </a:rPr>
              <a:t>ФГОС ДО 2013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57422" y="2000240"/>
            <a:ext cx="4495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Нормативно-правовая база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0_6205d_903caf7e_orig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721"/>
            <a:ext cx="9144000" cy="685872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28596" y="714356"/>
            <a:ext cx="821537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Статья 44. Права, обязанности и ответственность в сфере образования родителей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(законных представителей) несовершеннолетних обучающихся.</a:t>
            </a:r>
            <a:endParaRPr lang="ru-RU" altLang="ru-RU" sz="20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90000"/>
              </a:lnSpc>
              <a:buClr>
                <a:schemeClr val="folHlink"/>
              </a:buClr>
              <a:buSzPct val="85000"/>
            </a:pPr>
            <a:endParaRPr lang="ru-RU" altLang="ru-RU" sz="2000" b="1" i="1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Aharoni" pitchFamily="2" charset="-79"/>
            </a:endParaRPr>
          </a:p>
          <a:p>
            <a:pPr algn="just">
              <a:lnSpc>
                <a:spcPct val="90000"/>
              </a:lnSpc>
              <a:buClr>
                <a:schemeClr val="folHlink"/>
              </a:buClr>
              <a:buSzPct val="85000"/>
            </a:pPr>
            <a:r>
              <a:rPr lang="ru-RU" alt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Aharoni" pitchFamily="2" charset="-79"/>
              </a:rPr>
              <a:t>За воспитание и образование </a:t>
            </a:r>
            <a:r>
              <a:rPr lang="ru-RU" alt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детей несут ответственность именно родители; все другие социальные институты призваны поддержать, направить, дополнить их деятельность</a:t>
            </a:r>
            <a:endParaRPr lang="ru-RU" altLang="ru-RU" sz="2000" b="1" i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2857496"/>
            <a:ext cx="8143932" cy="1234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85000"/>
              <a:defRPr/>
            </a:pPr>
            <a:endParaRPr lang="ru-RU" b="1" i="1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85000"/>
              <a:defRPr/>
            </a:pP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Признание приоритета семейного воспитания требует 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новых отношений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семьи и  образовательного учреждения. Эти отношения определяются понятиями </a:t>
            </a:r>
            <a:r>
              <a:rPr lang="ru-RU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«сотрудничество» и «взаимодействие».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0034" y="4643446"/>
            <a:ext cx="81439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85000"/>
              <a:defRPr/>
            </a:pP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Главное  в контексте «семья - образовательное учреждение» - 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личное взаимодействие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педагога и родителей в процессе воспитания конкретного ребенка в данной семье.</a:t>
            </a:r>
            <a:endParaRPr lang="ru-RU" sz="2000" b="1" i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_6205d_903caf7e_orig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721"/>
            <a:ext cx="9144000" cy="685872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71440" y="285728"/>
            <a:ext cx="85725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Образовательное учреждение	</a:t>
            </a:r>
            <a:r>
              <a:rPr lang="ru-RU" sz="24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	                 </a:t>
            </a:r>
            <a:r>
              <a:rPr lang="ru-RU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Семья</a:t>
            </a:r>
            <a:br>
              <a:rPr lang="ru-RU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</a:br>
            <a:r>
              <a:rPr lang="ru-RU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       </a:t>
            </a:r>
            <a:r>
              <a:rPr lang="ru-RU" u="sng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Недостатки	</a:t>
            </a:r>
            <a:r>
              <a:rPr lang="ru-RU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         	                                              </a:t>
            </a:r>
            <a:r>
              <a:rPr lang="ru-RU" u="sng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Преимущества</a:t>
            </a:r>
            <a:r>
              <a:rPr lang="ru-RU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/>
            </a:r>
            <a:br>
              <a:rPr lang="ru-RU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1142984"/>
            <a:ext cx="417418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Char char="-"/>
            </a:pPr>
            <a:r>
              <a:rPr lang="ru-RU" altLang="ru-RU" dirty="0" smtClean="0">
                <a:solidFill>
                  <a:srgbClr val="003399"/>
                </a:solidFill>
              </a:rPr>
              <a:t> </a:t>
            </a:r>
            <a:r>
              <a:rPr lang="ru-RU" altLang="ru-RU" sz="2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Деловая форма общения с              детьми, эмоциональная недостаточность.</a:t>
            </a:r>
          </a:p>
          <a:p>
            <a:pPr>
              <a:spcBef>
                <a:spcPct val="0"/>
              </a:spcBef>
            </a:pPr>
            <a:r>
              <a:rPr lang="ru-RU" altLang="ru-RU" sz="20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ct val="0"/>
              </a:spcBef>
            </a:pPr>
            <a:r>
              <a:rPr lang="ru-RU" altLang="ru-RU" sz="20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ru-RU" sz="20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Наличие сменяющих друг             друга воспитателей с различными характерами, поведением, методами воздействия на ребенка.</a:t>
            </a:r>
          </a:p>
          <a:p>
            <a:pPr>
              <a:spcBef>
                <a:spcPct val="0"/>
              </a:spcBef>
            </a:pPr>
            <a:endParaRPr lang="ru-RU" altLang="ru-RU" sz="2000" b="1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r>
              <a:rPr lang="ru-RU" altLang="ru-RU" sz="2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altLang="ru-RU" sz="20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Обращенность ко всем   детям, недостаточность индивидуального общения </a:t>
            </a:r>
          </a:p>
          <a:p>
            <a:pPr>
              <a:spcBef>
                <a:spcPct val="0"/>
              </a:spcBef>
            </a:pPr>
            <a:r>
              <a:rPr lang="ru-RU" altLang="ru-RU" sz="2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с ребенком.</a:t>
            </a:r>
          </a:p>
          <a:p>
            <a:pPr>
              <a:spcBef>
                <a:spcPct val="0"/>
              </a:spcBef>
            </a:pPr>
            <a:r>
              <a:rPr lang="ru-RU" altLang="ru-RU" sz="20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altLang="ru-RU" sz="2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Сравнительная жесткость режима дня. </a:t>
            </a:r>
            <a:endParaRPr lang="en-US" altLang="ru-RU" sz="2000" b="1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r>
              <a:rPr lang="ru-RU" altLang="ru-RU" sz="2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-Общение с кругом сверстников.</a:t>
            </a:r>
            <a:r>
              <a:rPr lang="ru-RU" altLang="ru-RU" sz="20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0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4679595" y="1071546"/>
            <a:ext cx="4464405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  Сравнительно «мягкие»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отношения между </a:t>
            </a:r>
            <a:r>
              <a:rPr lang="ru-RU" altLang="ru-RU" sz="2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родителями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altLang="ru-RU" sz="2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altLang="ru-RU" sz="2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ребенком, эмоциональная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altLang="ru-RU" sz="2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насыщенность </a:t>
            </a:r>
            <a:r>
              <a:rPr lang="ru-RU" altLang="ru-RU" sz="2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отношений.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altLang="ru-RU" sz="8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  </a:t>
            </a:r>
            <a:r>
              <a:rPr lang="ru-RU" altLang="ru-RU" sz="2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Постоянство и длительность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altLang="ru-RU" sz="2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педагогической </a:t>
            </a:r>
            <a:r>
              <a:rPr lang="ru-RU" altLang="ru-RU" sz="2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программы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altLang="ru-RU" sz="2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sz="2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поведения родителей,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altLang="ru-RU" sz="2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воздействий </a:t>
            </a:r>
            <a:r>
              <a:rPr lang="ru-RU" altLang="ru-RU" sz="2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на ребенка.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altLang="ru-RU" sz="8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Tx/>
              <a:buChar char="-"/>
            </a:pPr>
            <a:r>
              <a:rPr lang="ru-RU" altLang="ru-RU" sz="2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Постоянство</a:t>
            </a:r>
            <a:r>
              <a:rPr lang="ru-RU" altLang="ru-RU" sz="2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длительность,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ru-RU" altLang="ru-RU" sz="2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индивидуальная </a:t>
            </a:r>
            <a:r>
              <a:rPr lang="ru-RU" altLang="ru-RU" sz="2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обращенность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	педагогических воздействия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	на ребенка.</a:t>
            </a:r>
            <a:r>
              <a:rPr lang="ru-RU" altLang="ru-RU" sz="20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altLang="ru-RU" sz="8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Tx/>
              <a:buChar char="-"/>
            </a:pPr>
            <a:r>
              <a:rPr lang="ru-RU" altLang="ru-RU" sz="2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Подвижный режим дня.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altLang="ru-RU" sz="8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Tx/>
              <a:buChar char="-"/>
            </a:pPr>
            <a:r>
              <a:rPr lang="ru-RU" altLang="ru-RU" sz="2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Возможность общаться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	с детьми родственников и знакомых разных возрастов 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0_6205d_903caf7e_orig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53128" cy="694057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00034" y="0"/>
            <a:ext cx="8286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Образовательное учреждение        </a:t>
            </a:r>
            <a:r>
              <a:rPr lang="ru-RU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</a:t>
            </a:r>
            <a:r>
              <a:rPr lang="ru-RU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Семья  </a:t>
            </a:r>
            <a:r>
              <a:rPr lang="ru-RU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                            </a:t>
            </a:r>
            <a:r>
              <a:rPr lang="ru-RU" u="sng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Преимущества	                                                                         Недостатки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42910" y="642918"/>
            <a:ext cx="4071966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Наличие педагогических знаний у педагогов, использование программ воспитания и обучения</a:t>
            </a:r>
            <a:r>
              <a:rPr lang="ru-RU" altLang="ru-RU" sz="20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altLang="ru-RU" sz="700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altLang="ru-RU" sz="700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Целенаправленный характер воспитания и обучения детей</a:t>
            </a:r>
            <a:r>
              <a:rPr lang="ru-RU" altLang="ru-RU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altLang="ru-RU" sz="700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Условия жизни и быта в дошкольном учреждении для воспитания и обучения детей научно разработаны.</a:t>
            </a:r>
            <a:r>
              <a:rPr lang="ru-RU" altLang="ru-RU" sz="20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57752" y="642918"/>
            <a:ext cx="4034728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Наличие отрывочных представлений у родителей о воспитании и обучении, использование случайной педагогической литературы.</a:t>
            </a:r>
          </a:p>
          <a:p>
            <a:endParaRPr lang="ru-RU" altLang="ru-RU" sz="700" b="1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Стихийный характер воспитания и обучения ребенка, использование отдельных традиций и элементов воспитания. </a:t>
            </a:r>
          </a:p>
          <a:p>
            <a:endParaRPr lang="ru-RU" altLang="ru-RU" sz="700" b="1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Стремление взрослых создать условия для себя, непонимание важности этих условий для ребенка.</a:t>
            </a:r>
            <a:endParaRPr lang="ru-RU" altLang="ru-RU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2910" y="3286124"/>
            <a:ext cx="3929090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Методы воспитания и обучения, адекватны возрастным особенностям, возможностям, потребностям детей.</a:t>
            </a:r>
          </a:p>
          <a:p>
            <a:endParaRPr lang="ru-RU" altLang="ru-RU" sz="700" b="1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Применение оценки деятельности и поведения детей как стимула их развития.</a:t>
            </a:r>
          </a:p>
          <a:p>
            <a:endParaRPr lang="ru-RU" altLang="ru-RU" sz="700" b="1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Разнообразная и содержательная деятельность детей в детском обществе.</a:t>
            </a:r>
            <a:endParaRPr lang="ru-RU" altLang="ru-RU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88024" y="3933056"/>
            <a:ext cx="4176464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b="1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Непонимание роли оценки в воспитании и обучении ребенка, оценивание не поведения, а его личности. Неумение дать ребенку объективную характеристику.</a:t>
            </a:r>
          </a:p>
          <a:p>
            <a:endParaRPr lang="ru-RU" altLang="ru-RU" sz="700" b="1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Однообразная и малосодержательная деятельность ребенка в семье. Недостаток общения с детьми в игре. </a:t>
            </a:r>
            <a:endParaRPr lang="ru-RU" altLang="ru-RU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0_6205d_903caf7e_orig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5550"/>
            <a:ext cx="9144000" cy="7003550"/>
          </a:xfrm>
          <a:prstGeom prst="rect">
            <a:avLst/>
          </a:prstGeom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-15875"/>
            <a:ext cx="9144000" cy="158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627784" y="764704"/>
            <a:ext cx="22669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Утренний прием. 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20160825_170119.jpg"/>
          <p:cNvPicPr>
            <a:picLocks noChangeAspect="1"/>
          </p:cNvPicPr>
          <p:nvPr/>
        </p:nvPicPr>
        <p:blipFill>
          <a:blip r:embed="rId3" cstate="print"/>
          <a:srcRect l="11719" r="14843"/>
          <a:stretch>
            <a:fillRect/>
          </a:stretch>
        </p:blipFill>
        <p:spPr>
          <a:xfrm rot="5400000">
            <a:off x="4681091" y="1176769"/>
            <a:ext cx="4561894" cy="3494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20160826_102421.jpg"/>
          <p:cNvPicPr>
            <a:picLocks noChangeAspect="1"/>
          </p:cNvPicPr>
          <p:nvPr/>
        </p:nvPicPr>
        <p:blipFill>
          <a:blip r:embed="rId4" cstate="print"/>
          <a:srcRect l="21875" r="29687" b="22222"/>
          <a:stretch>
            <a:fillRect/>
          </a:stretch>
        </p:blipFill>
        <p:spPr>
          <a:xfrm rot="5400000">
            <a:off x="380103" y="1334354"/>
            <a:ext cx="3954601" cy="3571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143108" y="285728"/>
            <a:ext cx="42175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Один день в детском саду</a:t>
            </a:r>
            <a:endParaRPr lang="ru-RU" sz="24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7126" y="5085184"/>
            <a:ext cx="83913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Собираются дети в группу. Мы учим их здороваться со взрослыми и сверстниками, называть себя и других по имени, работников ДОУ по имени отчеству. Мы просим Вас тоже обращать внимание на это, помогать нам воспитывать у детей культуру общения. </a:t>
            </a:r>
            <a:endParaRPr lang="ru-RU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_6205d_903caf7e_orig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445129" cy="6857999"/>
          </a:xfrm>
          <a:prstGeom prst="rect">
            <a:avLst/>
          </a:prstGeom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642910" y="285728"/>
            <a:ext cx="37147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День идет по распорядку:           Все скорее на зарядку!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DSCN32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000372"/>
            <a:ext cx="4857784" cy="36433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20160905_090810.jp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rcRect l="10000" r="39844"/>
          <a:stretch>
            <a:fillRect/>
          </a:stretch>
        </p:blipFill>
        <p:spPr>
          <a:xfrm rot="5400000">
            <a:off x="5968304" y="3318039"/>
            <a:ext cx="2993837" cy="33575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DSCN3231.JPG"/>
          <p:cNvPicPr>
            <a:picLocks noChangeAspect="1"/>
          </p:cNvPicPr>
          <p:nvPr/>
        </p:nvPicPr>
        <p:blipFill>
          <a:blip r:embed="rId5" cstate="print"/>
          <a:srcRect b="10058"/>
          <a:stretch>
            <a:fillRect/>
          </a:stretch>
        </p:blipFill>
        <p:spPr>
          <a:xfrm>
            <a:off x="4828178" y="357166"/>
            <a:ext cx="4315822" cy="29112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4" name="Picture 2" descr="Анимашки Дети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4942" y="4071942"/>
            <a:ext cx="648072" cy="162018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14282" y="1000108"/>
            <a:ext cx="471490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В дошкольных учреждениях утренняя гимнастика по режиму дня проводится до завтрака после уже достаточно активной, разнообразной деятельности детей. В данных условиях гимнастика преследует еще и цели организации детского коллектива, переключения внимания детей от свободных, индивидуальных игр и занятий к совместным видам деятельности.</a:t>
            </a:r>
            <a:endParaRPr lang="ru-RU" sz="1600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_6205d_903caf7e_orig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720"/>
            <a:ext cx="9144000" cy="6858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1857356" y="214290"/>
            <a:ext cx="54537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Культурно-гигиенические навыки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20160826_102616.jpg"/>
          <p:cNvPicPr>
            <a:picLocks noChangeAspect="1"/>
          </p:cNvPicPr>
          <p:nvPr/>
        </p:nvPicPr>
        <p:blipFill>
          <a:blip r:embed="rId3" cstate="print"/>
          <a:srcRect l="12979"/>
          <a:stretch>
            <a:fillRect/>
          </a:stretch>
        </p:blipFill>
        <p:spPr>
          <a:xfrm rot="5400000">
            <a:off x="9681483" y="1462789"/>
            <a:ext cx="4233170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428596" y="5211395"/>
            <a:ext cx="8424936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33CC"/>
                </a:solidFill>
                <a:latin typeface="Helvetica"/>
                <a:ea typeface="Times New Roman" pitchFamily="18" charset="0"/>
                <a:cs typeface="Arial" pitchFamily="34" charset="0"/>
              </a:rPr>
              <a:t>В нашей группе есть отдельная умывальная комната. У каждого ребенка свое полотенце, которое они находят по картинке. Мы учим детей закатывать рукавчики, аккуратно мыть руки, правильно пользоваться мылом, насухо вытирать руки полотенцем, вешать полотенце на свое место </a:t>
            </a:r>
            <a:endParaRPr lang="ru-RU" dirty="0" smtClean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444444"/>
                </a:solidFill>
                <a:latin typeface="Helvetica"/>
                <a:ea typeface="Calibri" pitchFamily="34" charset="0"/>
                <a:cs typeface="Times New Roman" pitchFamily="18" charset="0"/>
              </a:rPr>
              <a:t/>
            </a:r>
            <a:br>
              <a:rPr lang="ru-RU" sz="1100" dirty="0" smtClean="0">
                <a:solidFill>
                  <a:srgbClr val="444444"/>
                </a:solidFill>
                <a:latin typeface="Helvetica"/>
                <a:ea typeface="Calibri" pitchFamily="34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714356"/>
            <a:ext cx="52149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33CC"/>
                </a:solidFill>
              </a:rPr>
              <a:t>Развитие культурно-гигиенических навыков ребенка – первый шаг в приобщении дошкольников к здоровому образу жизни</a:t>
            </a:r>
            <a:endParaRPr lang="ru-RU" dirty="0">
              <a:solidFill>
                <a:srgbClr val="0033CC"/>
              </a:solidFill>
            </a:endParaRPr>
          </a:p>
        </p:txBody>
      </p:sp>
      <p:pic>
        <p:nvPicPr>
          <p:cNvPr id="8" name="Рисунок 7" descr="DSCN3244.JPG"/>
          <p:cNvPicPr>
            <a:picLocks noChangeAspect="1"/>
          </p:cNvPicPr>
          <p:nvPr/>
        </p:nvPicPr>
        <p:blipFill>
          <a:blip r:embed="rId4" cstate="print"/>
          <a:srcRect r="26866"/>
          <a:stretch>
            <a:fillRect/>
          </a:stretch>
        </p:blipFill>
        <p:spPr>
          <a:xfrm>
            <a:off x="5214942" y="928670"/>
            <a:ext cx="3500430" cy="3589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DSCN3245.JPG"/>
          <p:cNvPicPr>
            <a:picLocks noChangeAspect="1"/>
          </p:cNvPicPr>
          <p:nvPr/>
        </p:nvPicPr>
        <p:blipFill>
          <a:blip r:embed="rId5" cstate="print">
            <a:lum contrast="10000"/>
          </a:blip>
          <a:srcRect l="23729" t="16949"/>
          <a:stretch>
            <a:fillRect/>
          </a:stretch>
        </p:blipFill>
        <p:spPr>
          <a:xfrm>
            <a:off x="428596" y="1714488"/>
            <a:ext cx="4143404" cy="33837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0_6205d_903caf7e_orig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5214942" y="3236711"/>
            <a:ext cx="342902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</a:b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428596" y="428604"/>
            <a:ext cx="414340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Подкрепиться час пришел.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Ну-ка, быстренько за стол!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20160902_0826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661267" y="2181547"/>
            <a:ext cx="4825970" cy="3000396"/>
          </a:xfrm>
          <a:prstGeom prst="roundRect">
            <a:avLst>
              <a:gd name="adj" fmla="val 11111"/>
            </a:avLst>
          </a:prstGeom>
          <a:ln w="190500" cap="rnd">
            <a:solidFill>
              <a:srgbClr val="FFC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1" name="Прямоугольник 10"/>
          <p:cNvSpPr/>
          <p:nvPr/>
        </p:nvSpPr>
        <p:spPr>
          <a:xfrm>
            <a:off x="6300192" y="3501008"/>
            <a:ext cx="266429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 такими столами дети у нас завтракают, обедают и ужинают. Формируем навыки еды: учим не крошить хлеб, не проливать пищу, пережевывать пищу с закрытым ртом, учим правильно пользоваться ложкой, салфеткой, не выходить из-за стола, не дожевав пищу, благодарить. Учим правильно сидеть за столом. </a:t>
            </a:r>
            <a:endParaRPr lang="ru-RU" sz="1600" dirty="0" smtClean="0">
              <a:solidFill>
                <a:srgbClr val="0033CC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00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00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444444"/>
                </a:solidFill>
                <a:latin typeface="Helvetica"/>
                <a:ea typeface="Calibri" pitchFamily="34" charset="0"/>
                <a:cs typeface="Arial" pitchFamily="34" charset="0"/>
              </a:rPr>
              <a:t/>
            </a:r>
            <a:br>
              <a:rPr lang="ru-RU" sz="1600" dirty="0" smtClean="0">
                <a:solidFill>
                  <a:srgbClr val="444444"/>
                </a:solidFill>
                <a:latin typeface="Helvetica"/>
                <a:ea typeface="Calibri" pitchFamily="34" charset="0"/>
                <a:cs typeface="Arial" pitchFamily="34" charset="0"/>
              </a:rPr>
            </a:br>
            <a:endParaRPr lang="ru-RU" sz="16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 descr="DSCN32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188640"/>
            <a:ext cx="4173044" cy="3129783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3" name="Рисунок 12" descr="20160902_082240.jpg"/>
          <p:cNvPicPr>
            <a:picLocks noChangeAspect="1"/>
          </p:cNvPicPr>
          <p:nvPr/>
        </p:nvPicPr>
        <p:blipFill>
          <a:blip r:embed="rId5" cstate="print"/>
          <a:srcRect l="19531" r="14843"/>
          <a:stretch>
            <a:fillRect/>
          </a:stretch>
        </p:blipFill>
        <p:spPr>
          <a:xfrm rot="5400000">
            <a:off x="3113129" y="3591727"/>
            <a:ext cx="3286148" cy="2816679"/>
          </a:xfrm>
          <a:prstGeom prst="roundRect">
            <a:avLst>
              <a:gd name="adj" fmla="val 11111"/>
            </a:avLst>
          </a:prstGeom>
          <a:ln w="190500" cap="rnd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</TotalTime>
  <Words>813</Words>
  <Application>Microsoft Office PowerPoint</Application>
  <PresentationFormat>Экран (4:3)</PresentationFormat>
  <Paragraphs>122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Ирина</dc:creator>
  <cp:lastModifiedBy>Improot</cp:lastModifiedBy>
  <cp:revision>69</cp:revision>
  <dcterms:created xsi:type="dcterms:W3CDTF">2016-09-21T18:17:05Z</dcterms:created>
  <dcterms:modified xsi:type="dcterms:W3CDTF">2016-10-07T14:36:22Z</dcterms:modified>
</cp:coreProperties>
</file>