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05.10.2016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28662" y="1586898"/>
            <a:ext cx="7786742" cy="2026087"/>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Родительское собрание № 1</a:t>
            </a:r>
            <a:r>
              <a:rPr kumimoji="0" lang="ru-RU" sz="20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Тема: </a:t>
            </a:r>
            <a:r>
              <a:rPr kumimoji="0" lang="ru-RU" sz="20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«Специфика обучения и воспитания детей в логопедической группе. Роль семьи в преодолении дефектов речи».</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7169" name="Rectangle 1"/>
          <p:cNvSpPr>
            <a:spLocks noChangeArrowheads="1"/>
          </p:cNvSpPr>
          <p:nvPr/>
        </p:nvSpPr>
        <p:spPr bwMode="auto">
          <a:xfrm>
            <a:off x="0" y="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400" b="1" dirty="0" smtClean="0">
                <a:solidFill>
                  <a:schemeClr val="accent2">
                    <a:lumMod val="50000"/>
                  </a:schemeClr>
                </a:solidFill>
                <a:latin typeface="Times New Roman" pitchFamily="18" charset="0"/>
                <a:ea typeface="Calibri" pitchFamily="34" charset="0"/>
                <a:cs typeface="Times New Roman" pitchFamily="18" charset="0"/>
              </a:rPr>
              <a:t>М</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униципальное бюджетное дошкольное образовательное учреждение</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города Ростова-на-Дону «Детский сад № 5»</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7170" name="Rectangle 2"/>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344001, г.Ростов-на-Дону, Профсоюзная, 33, </a:t>
            </a:r>
            <a:r>
              <a:rPr kumimoji="0" lang="ru-RU" sz="1400" b="1" i="0" u="none" strike="noStrike" cap="none" normalizeH="0" baseline="0" dirty="0" err="1" smtClean="0">
                <a:ln>
                  <a:noFill/>
                </a:ln>
                <a:solidFill>
                  <a:schemeClr val="accent2">
                    <a:lumMod val="50000"/>
                  </a:schemeClr>
                </a:solidFill>
                <a:effectLst/>
                <a:latin typeface="Times New Roman" pitchFamily="18" charset="0"/>
                <a:ea typeface="Calibri" pitchFamily="34" charset="0"/>
                <a:cs typeface="Times New Roman" pitchFamily="18" charset="0"/>
              </a:rPr>
              <a:t>т.266-92-78</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5214942" y="4286256"/>
          <a:ext cx="3571900" cy="985520"/>
        </p:xfrm>
        <a:graphic>
          <a:graphicData uri="http://schemas.openxmlformats.org/drawingml/2006/table">
            <a:tbl>
              <a:tblPr/>
              <a:tblGrid>
                <a:gridCol w="3571900"/>
              </a:tblGrid>
              <a:tr h="714380">
                <a:tc>
                  <a:txBody>
                    <a:bodyPr/>
                    <a:lstStyle/>
                    <a:p>
                      <a:pPr marL="342900" marR="179705" lvl="0" indent="-342900" algn="r">
                        <a:lnSpc>
                          <a:spcPct val="100000"/>
                        </a:lnSpc>
                        <a:spcAft>
                          <a:spcPts val="1000"/>
                        </a:spcAft>
                        <a:buFont typeface="Wingdings"/>
                        <a:buNone/>
                        <a:tabLst>
                          <a:tab pos="457200" algn="l"/>
                        </a:tabLst>
                      </a:pPr>
                      <a:endParaRPr lang="ru-RU" sz="1600" b="1" dirty="0" smtClean="0">
                        <a:solidFill>
                          <a:schemeClr val="accent2">
                            <a:lumMod val="50000"/>
                          </a:schemeClr>
                        </a:solidFill>
                        <a:latin typeface="Times New Roman" pitchFamily="18" charset="0"/>
                        <a:ea typeface="Calibri"/>
                        <a:cs typeface="Times New Roman" pitchFamily="18" charset="0"/>
                      </a:endParaRPr>
                    </a:p>
                    <a:p>
                      <a:pPr marL="342900" marR="179705" lvl="0" indent="-342900" algn="r">
                        <a:lnSpc>
                          <a:spcPct val="100000"/>
                        </a:lnSpc>
                        <a:spcAft>
                          <a:spcPts val="1000"/>
                        </a:spcAft>
                        <a:buFont typeface="Wingdings"/>
                        <a:buNone/>
                        <a:tabLst>
                          <a:tab pos="457200" algn="l"/>
                        </a:tabLst>
                      </a:pPr>
                      <a:r>
                        <a:rPr lang="ru-RU" sz="1600" b="1" dirty="0" smtClean="0">
                          <a:solidFill>
                            <a:schemeClr val="accent2">
                              <a:lumMod val="50000"/>
                            </a:schemeClr>
                          </a:solidFill>
                          <a:latin typeface="Times New Roman" pitchFamily="18" charset="0"/>
                          <a:ea typeface="Calibri"/>
                          <a:cs typeface="Times New Roman" pitchFamily="18" charset="0"/>
                        </a:rPr>
                        <a:t>Подготовил </a:t>
                      </a:r>
                      <a:r>
                        <a:rPr lang="ru-RU" sz="1600" b="1" dirty="0">
                          <a:solidFill>
                            <a:schemeClr val="accent2">
                              <a:lumMod val="50000"/>
                            </a:schemeClr>
                          </a:solidFill>
                          <a:latin typeface="Times New Roman" pitchFamily="18" charset="0"/>
                          <a:ea typeface="Calibri"/>
                          <a:cs typeface="Times New Roman" pitchFamily="18" charset="0"/>
                        </a:rPr>
                        <a:t>учитель-логопед: </a:t>
                      </a:r>
                      <a:endParaRPr lang="ru-RU" sz="1600" b="1" dirty="0" smtClean="0">
                        <a:solidFill>
                          <a:schemeClr val="accent2">
                            <a:lumMod val="50000"/>
                          </a:schemeClr>
                        </a:solidFill>
                        <a:latin typeface="Times New Roman" pitchFamily="18" charset="0"/>
                        <a:ea typeface="Calibri"/>
                        <a:cs typeface="Times New Roman" pitchFamily="18" charset="0"/>
                      </a:endParaRPr>
                    </a:p>
                    <a:p>
                      <a:pPr marL="342900" marR="179705" lvl="0" indent="-342900" algn="r">
                        <a:lnSpc>
                          <a:spcPct val="100000"/>
                        </a:lnSpc>
                        <a:spcAft>
                          <a:spcPts val="1000"/>
                        </a:spcAft>
                        <a:buFont typeface="Wingdings"/>
                        <a:buNone/>
                        <a:tabLst>
                          <a:tab pos="457200" algn="l"/>
                        </a:tabLst>
                      </a:pPr>
                      <a:r>
                        <a:rPr lang="ru-RU" sz="1600" b="1" dirty="0" err="1" smtClean="0">
                          <a:solidFill>
                            <a:schemeClr val="accent2">
                              <a:lumMod val="50000"/>
                            </a:schemeClr>
                          </a:solidFill>
                          <a:latin typeface="Times New Roman" pitchFamily="18" charset="0"/>
                          <a:ea typeface="Calibri"/>
                          <a:cs typeface="Times New Roman" pitchFamily="18" charset="0"/>
                        </a:rPr>
                        <a:t>Гришко</a:t>
                      </a:r>
                      <a:r>
                        <a:rPr lang="ru-RU" sz="1600" b="1" dirty="0" smtClean="0">
                          <a:solidFill>
                            <a:schemeClr val="accent2">
                              <a:lumMod val="50000"/>
                            </a:schemeClr>
                          </a:solidFill>
                          <a:latin typeface="Times New Roman" pitchFamily="18" charset="0"/>
                          <a:ea typeface="Calibri"/>
                          <a:cs typeface="Times New Roman" pitchFamily="18" charset="0"/>
                        </a:rPr>
                        <a:t> </a:t>
                      </a:r>
                      <a:r>
                        <a:rPr lang="ru-RU" sz="1600" b="1" dirty="0">
                          <a:solidFill>
                            <a:schemeClr val="accent2">
                              <a:lumMod val="50000"/>
                            </a:schemeClr>
                          </a:solidFill>
                          <a:latin typeface="Times New Roman" pitchFamily="18" charset="0"/>
                          <a:ea typeface="Calibri"/>
                          <a:cs typeface="Times New Roman" pitchFamily="18" charset="0"/>
                        </a:rPr>
                        <a:t>Марина Алексеевна </a:t>
                      </a:r>
                    </a:p>
                  </a:txBody>
                  <a:tcPr marL="114300" marR="114300" marT="0" marB="0">
                    <a:lnL>
                      <a:noFill/>
                    </a:lnL>
                    <a:lnR>
                      <a:noFill/>
                    </a:lnR>
                    <a:lnT>
                      <a:noFill/>
                    </a:lnT>
                    <a:lnB>
                      <a:noFill/>
                    </a:lnB>
                  </a:tcPr>
                </a:tc>
              </a:tr>
            </a:tbl>
          </a:graphicData>
        </a:graphic>
      </p:graphicFrame>
      <p:pic>
        <p:nvPicPr>
          <p:cNvPr id="6" name="Рисунок 5" descr="Объявление Воспитатель на круизный лайнер. , Херсон. Предлагаю услуги - Воспитатель на круизный лайнер. , Прочие вакансии Херсон"/>
          <p:cNvPicPr/>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57224" y="3929066"/>
            <a:ext cx="3286148" cy="2000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771620" y="-125343"/>
            <a:ext cx="160075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Содержание</a:t>
            </a:r>
            <a:endParaRPr kumimoji="0" lang="ru-RU" sz="20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7650" name="Rectangle 2"/>
          <p:cNvSpPr>
            <a:spLocks noChangeArrowheads="1"/>
          </p:cNvSpPr>
          <p:nvPr/>
        </p:nvSpPr>
        <p:spPr bwMode="auto">
          <a:xfrm>
            <a:off x="357158" y="-2449049"/>
            <a:ext cx="864399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1. </a:t>
            </a:r>
            <a:r>
              <a:rPr kumimoji="0" lang="ru-RU"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Логопедия</a:t>
            </a: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 это наука о нарушениях речи, их коррекции посредством специального обучения и воспитания.</a:t>
            </a:r>
            <a:b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Термин «логопедия» образован от греческих слов «логос» (речь, слово), «</a:t>
            </a:r>
            <a:r>
              <a:rPr kumimoji="0" lang="ru-RU" b="0" i="0" u="none" strike="noStrike" cap="none" normalizeH="0" baseline="0" dirty="0" err="1" smtClean="0">
                <a:ln>
                  <a:noFill/>
                </a:ln>
                <a:solidFill>
                  <a:schemeClr val="accent2">
                    <a:lumMod val="50000"/>
                  </a:schemeClr>
                </a:solidFill>
                <a:effectLst/>
                <a:latin typeface="Times New Roman" pitchFamily="18" charset="0"/>
                <a:ea typeface="Times New Roman" pitchFamily="18" charset="0"/>
                <a:cs typeface="Times New Roman" pitchFamily="18" charset="0"/>
              </a:rPr>
              <a:t>пейдео</a:t>
            </a: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(воспитываю, обучаю). Что в переводе обозначает «воспитание речи». Соответственно, специалист, занимающийся коррекцией речи (или «воспитанием речи»), называется логопедом.</a:t>
            </a:r>
            <a:endParaRPr kumimoji="0" lang="ru-RU"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6145" name="Picture 1"/>
          <p:cNvPicPr>
            <a:picLocks noChangeAspect="1" noChangeArrowheads="1"/>
          </p:cNvPicPr>
          <p:nvPr/>
        </p:nvPicPr>
        <p:blipFill>
          <a:blip r:embed="rId2"/>
          <a:srcRect/>
          <a:stretch>
            <a:fillRect/>
          </a:stretch>
        </p:blipFill>
        <p:spPr bwMode="auto">
          <a:xfrm>
            <a:off x="428596" y="3500438"/>
            <a:ext cx="1552575" cy="1485900"/>
          </a:xfrm>
          <a:prstGeom prst="rect">
            <a:avLst/>
          </a:prstGeom>
          <a:noFill/>
          <a:ln w="9525">
            <a:noFill/>
            <a:miter lim="800000"/>
            <a:headEnd/>
            <a:tailEnd/>
          </a:ln>
          <a:effectLst/>
        </p:spPr>
      </p:pic>
      <p:sp>
        <p:nvSpPr>
          <p:cNvPr id="5" name="Прямоугольник 4"/>
          <p:cNvSpPr/>
          <p:nvPr/>
        </p:nvSpPr>
        <p:spPr>
          <a:xfrm>
            <a:off x="285720" y="3071810"/>
            <a:ext cx="1714512" cy="338554"/>
          </a:xfrm>
          <a:prstGeom prst="rect">
            <a:avLst/>
          </a:prstGeom>
        </p:spPr>
        <p:txBody>
          <a:bodyPr wrap="square">
            <a:spAutoFit/>
          </a:bodyPr>
          <a:lstStyle/>
          <a:p>
            <a:pPr algn="ctr"/>
            <a:r>
              <a:rPr lang="ru-RU" sz="1600" b="1" dirty="0" smtClean="0">
                <a:solidFill>
                  <a:schemeClr val="accent2">
                    <a:lumMod val="50000"/>
                  </a:schemeClr>
                </a:solidFill>
                <a:latin typeface="Times New Roman" pitchFamily="18" charset="0"/>
                <a:cs typeface="Times New Roman" pitchFamily="18" charset="0"/>
              </a:rPr>
              <a:t>Звук Э</a:t>
            </a:r>
            <a:endParaRPr lang="ru-RU" sz="1600" b="1" dirty="0">
              <a:solidFill>
                <a:schemeClr val="accent2">
                  <a:lumMod val="50000"/>
                </a:schemeClr>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srcRect/>
          <a:stretch>
            <a:fillRect/>
          </a:stretch>
        </p:blipFill>
        <p:spPr bwMode="auto">
          <a:xfrm>
            <a:off x="2214546" y="4357694"/>
            <a:ext cx="1428750" cy="1333501"/>
          </a:xfrm>
          <a:prstGeom prst="rect">
            <a:avLst/>
          </a:prstGeom>
          <a:noFill/>
          <a:ln w="9525">
            <a:noFill/>
            <a:miter lim="800000"/>
            <a:headEnd/>
            <a:tailEnd/>
          </a:ln>
          <a:effectLst/>
        </p:spPr>
      </p:pic>
      <p:sp>
        <p:nvSpPr>
          <p:cNvPr id="7" name="Прямоугольник 6"/>
          <p:cNvSpPr/>
          <p:nvPr/>
        </p:nvSpPr>
        <p:spPr>
          <a:xfrm>
            <a:off x="2143109" y="3244334"/>
            <a:ext cx="1643074" cy="1077218"/>
          </a:xfrm>
          <a:prstGeom prst="rect">
            <a:avLst/>
          </a:prstGeom>
        </p:spPr>
        <p:txBody>
          <a:bodyPr wrap="square">
            <a:spAutoFit/>
          </a:bodyPr>
          <a:lstStyle/>
          <a:p>
            <a:pPr algn="ctr"/>
            <a:endParaRPr lang="ru-RU" sz="1600" b="1" dirty="0" smtClean="0">
              <a:solidFill>
                <a:schemeClr val="accent2">
                  <a:lumMod val="50000"/>
                </a:schemeClr>
              </a:solidFill>
              <a:latin typeface="Times New Roman" pitchFamily="18" charset="0"/>
              <a:cs typeface="Times New Roman" pitchFamily="18" charset="0"/>
            </a:endParaRPr>
          </a:p>
          <a:p>
            <a:pPr algn="ctr"/>
            <a:endParaRPr lang="ru-RU" sz="1600" b="1" dirty="0" smtClean="0">
              <a:solidFill>
                <a:schemeClr val="accent2">
                  <a:lumMod val="50000"/>
                </a:schemeClr>
              </a:solidFill>
              <a:latin typeface="Times New Roman" pitchFamily="18" charset="0"/>
              <a:cs typeface="Times New Roman" pitchFamily="18" charset="0"/>
            </a:endParaRPr>
          </a:p>
          <a:p>
            <a:pPr algn="ctr"/>
            <a:endParaRPr lang="ru-RU" sz="1600" b="1" dirty="0" smtClean="0">
              <a:solidFill>
                <a:schemeClr val="accent2">
                  <a:lumMod val="50000"/>
                </a:schemeClr>
              </a:solidFill>
              <a:latin typeface="Times New Roman" pitchFamily="18" charset="0"/>
              <a:cs typeface="Times New Roman" pitchFamily="18" charset="0"/>
            </a:endParaRPr>
          </a:p>
          <a:p>
            <a:pPr algn="ctr"/>
            <a:r>
              <a:rPr lang="ru-RU" sz="1600" b="1" dirty="0" smtClean="0">
                <a:solidFill>
                  <a:schemeClr val="accent2">
                    <a:lumMod val="50000"/>
                  </a:schemeClr>
                </a:solidFill>
                <a:latin typeface="Times New Roman" pitchFamily="18" charset="0"/>
                <a:cs typeface="Times New Roman" pitchFamily="18" charset="0"/>
              </a:rPr>
              <a:t>Звук </a:t>
            </a:r>
            <a:r>
              <a:rPr lang="ru-RU" sz="1600" b="1" dirty="0" err="1" smtClean="0">
                <a:solidFill>
                  <a:schemeClr val="accent2">
                    <a:lumMod val="50000"/>
                  </a:schemeClr>
                </a:solidFill>
                <a:latin typeface="Times New Roman" pitchFamily="18" charset="0"/>
                <a:cs typeface="Times New Roman" pitchFamily="18" charset="0"/>
              </a:rPr>
              <a:t>Р</a:t>
            </a:r>
            <a:endParaRPr lang="ru-RU" sz="1600" b="1" dirty="0">
              <a:solidFill>
                <a:schemeClr val="accent2">
                  <a:lumMod val="50000"/>
                </a:schemeClr>
              </a:solidFill>
              <a:latin typeface="Times New Roman" pitchFamily="18" charset="0"/>
              <a:cs typeface="Times New Roman" pitchFamily="18" charset="0"/>
            </a:endParaRPr>
          </a:p>
        </p:txBody>
      </p:sp>
      <p:sp>
        <p:nvSpPr>
          <p:cNvPr id="8" name="Прямоугольник 7"/>
          <p:cNvSpPr/>
          <p:nvPr/>
        </p:nvSpPr>
        <p:spPr>
          <a:xfrm>
            <a:off x="4068977" y="3071810"/>
            <a:ext cx="1006045" cy="338554"/>
          </a:xfrm>
          <a:prstGeom prst="rect">
            <a:avLst/>
          </a:prstGeom>
        </p:spPr>
        <p:txBody>
          <a:bodyPr wrap="square">
            <a:spAutoFit/>
          </a:bodyPr>
          <a:lstStyle/>
          <a:p>
            <a:pPr algn="ctr"/>
            <a:r>
              <a:rPr lang="ru-RU" sz="1600" b="1" dirty="0" smtClean="0">
                <a:solidFill>
                  <a:schemeClr val="accent2">
                    <a:lumMod val="50000"/>
                  </a:schemeClr>
                </a:solidFill>
                <a:latin typeface="Times New Roman" pitchFamily="18" charset="0"/>
                <a:cs typeface="Times New Roman" pitchFamily="18" charset="0"/>
              </a:rPr>
              <a:t>Звук </a:t>
            </a:r>
            <a:r>
              <a:rPr lang="ru-RU" sz="1600" b="1" dirty="0" err="1" smtClean="0">
                <a:solidFill>
                  <a:schemeClr val="accent2">
                    <a:lumMod val="50000"/>
                  </a:schemeClr>
                </a:solidFill>
                <a:latin typeface="Times New Roman" pitchFamily="18" charset="0"/>
                <a:cs typeface="Times New Roman" pitchFamily="18" charset="0"/>
              </a:rPr>
              <a:t>Ш</a:t>
            </a:r>
            <a:endParaRPr lang="ru-RU" sz="1600" b="1" dirty="0">
              <a:solidFill>
                <a:schemeClr val="accent2">
                  <a:lumMod val="50000"/>
                </a:schemeClr>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4"/>
          <a:srcRect/>
          <a:stretch>
            <a:fillRect/>
          </a:stretch>
        </p:blipFill>
        <p:spPr bwMode="auto">
          <a:xfrm>
            <a:off x="3857620" y="3500438"/>
            <a:ext cx="1571625" cy="1495425"/>
          </a:xfrm>
          <a:prstGeom prst="rect">
            <a:avLst/>
          </a:prstGeom>
          <a:noFill/>
          <a:ln w="9525">
            <a:noFill/>
            <a:miter lim="800000"/>
            <a:headEnd/>
            <a:tailEnd/>
          </a:ln>
          <a:effectLst/>
        </p:spPr>
      </p:pic>
      <p:sp>
        <p:nvSpPr>
          <p:cNvPr id="10" name="Прямоугольник 9"/>
          <p:cNvSpPr/>
          <p:nvPr/>
        </p:nvSpPr>
        <p:spPr>
          <a:xfrm>
            <a:off x="5643571" y="3244334"/>
            <a:ext cx="1571636" cy="830997"/>
          </a:xfrm>
          <a:prstGeom prst="rect">
            <a:avLst/>
          </a:prstGeom>
        </p:spPr>
        <p:txBody>
          <a:bodyPr wrap="square">
            <a:spAutoFit/>
          </a:bodyPr>
          <a:lstStyle/>
          <a:p>
            <a:pPr algn="ctr"/>
            <a:endParaRPr lang="ru-RU" sz="1600" b="1" dirty="0" smtClean="0">
              <a:solidFill>
                <a:schemeClr val="accent2">
                  <a:lumMod val="50000"/>
                </a:schemeClr>
              </a:solidFill>
              <a:latin typeface="Times New Roman" pitchFamily="18" charset="0"/>
              <a:cs typeface="Times New Roman" pitchFamily="18" charset="0"/>
            </a:endParaRPr>
          </a:p>
          <a:p>
            <a:pPr algn="ctr"/>
            <a:endParaRPr lang="ru-RU" sz="1600" b="1" dirty="0" smtClean="0">
              <a:solidFill>
                <a:schemeClr val="accent2">
                  <a:lumMod val="50000"/>
                </a:schemeClr>
              </a:solidFill>
              <a:latin typeface="Times New Roman" pitchFamily="18" charset="0"/>
              <a:cs typeface="Times New Roman" pitchFamily="18" charset="0"/>
            </a:endParaRPr>
          </a:p>
          <a:p>
            <a:pPr algn="ctr"/>
            <a:r>
              <a:rPr lang="ru-RU" sz="1600" b="1" dirty="0" smtClean="0">
                <a:solidFill>
                  <a:schemeClr val="accent2">
                    <a:lumMod val="50000"/>
                  </a:schemeClr>
                </a:solidFill>
                <a:latin typeface="Times New Roman" pitchFamily="18" charset="0"/>
                <a:cs typeface="Times New Roman" pitchFamily="18" charset="0"/>
              </a:rPr>
              <a:t>Звук С</a:t>
            </a:r>
            <a:endParaRPr lang="ru-RU" sz="1600" b="1" dirty="0">
              <a:solidFill>
                <a:schemeClr val="accent2">
                  <a:lumMod val="50000"/>
                </a:schemeClr>
              </a:solidFill>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5"/>
          <a:srcRect/>
          <a:stretch>
            <a:fillRect/>
          </a:stretch>
        </p:blipFill>
        <p:spPr bwMode="auto">
          <a:xfrm>
            <a:off x="5572132" y="4214818"/>
            <a:ext cx="1504950" cy="1428750"/>
          </a:xfrm>
          <a:prstGeom prst="rect">
            <a:avLst/>
          </a:prstGeom>
          <a:noFill/>
          <a:ln w="9525">
            <a:noFill/>
            <a:miter lim="800000"/>
            <a:headEnd/>
            <a:tailEnd/>
          </a:ln>
          <a:effectLst/>
        </p:spPr>
      </p:pic>
      <p:sp>
        <p:nvSpPr>
          <p:cNvPr id="12" name="Прямоугольник 11"/>
          <p:cNvSpPr/>
          <p:nvPr/>
        </p:nvSpPr>
        <p:spPr>
          <a:xfrm>
            <a:off x="7215206" y="3244334"/>
            <a:ext cx="1500198" cy="338554"/>
          </a:xfrm>
          <a:prstGeom prst="rect">
            <a:avLst/>
          </a:prstGeom>
        </p:spPr>
        <p:txBody>
          <a:bodyPr wrap="square">
            <a:spAutoFit/>
          </a:bodyPr>
          <a:lstStyle/>
          <a:p>
            <a:pPr algn="ctr"/>
            <a:r>
              <a:rPr lang="ru-RU" sz="1600" b="1" dirty="0" smtClean="0">
                <a:solidFill>
                  <a:schemeClr val="accent2">
                    <a:lumMod val="50000"/>
                  </a:schemeClr>
                </a:solidFill>
                <a:latin typeface="Times New Roman" pitchFamily="18" charset="0"/>
                <a:cs typeface="Times New Roman" pitchFamily="18" charset="0"/>
              </a:rPr>
              <a:t>Звук Л</a:t>
            </a:r>
            <a:endParaRPr lang="ru-RU" sz="1600" b="1" dirty="0">
              <a:solidFill>
                <a:schemeClr val="accent2">
                  <a:lumMod val="50000"/>
                </a:schemeClr>
              </a:solidFill>
              <a:latin typeface="Times New Roman" pitchFamily="18" charset="0"/>
              <a:cs typeface="Times New Roman" pitchFamily="18" charset="0"/>
            </a:endParaRPr>
          </a:p>
        </p:txBody>
      </p:sp>
      <p:pic>
        <p:nvPicPr>
          <p:cNvPr id="6149" name="Picture 5"/>
          <p:cNvPicPr>
            <a:picLocks noChangeAspect="1" noChangeArrowheads="1"/>
          </p:cNvPicPr>
          <p:nvPr/>
        </p:nvPicPr>
        <p:blipFill>
          <a:blip r:embed="rId6"/>
          <a:srcRect/>
          <a:stretch>
            <a:fillRect/>
          </a:stretch>
        </p:blipFill>
        <p:spPr bwMode="auto">
          <a:xfrm>
            <a:off x="7215206" y="3643314"/>
            <a:ext cx="1571636" cy="14864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42844" y="-987115"/>
            <a:ext cx="864399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2. Чем же работа педагогов логопедических групп отличается от работы в массовых группах</a:t>
            </a:r>
            <a:r>
              <a:rPr kumimoji="0" lang="ru-RU"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детского сада?</a:t>
            </a:r>
            <a:r>
              <a:rPr kumimoji="0" lang="ru-RU"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В логопедических группах проводится специализированная работа с детьми по следующим направлениям:</a:t>
            </a:r>
            <a:endParaRPr kumimoji="0" lang="ru-RU"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6626" name="Rectangle 2"/>
          <p:cNvSpPr>
            <a:spLocks noChangeArrowheads="1"/>
          </p:cNvSpPr>
          <p:nvPr/>
        </p:nvSpPr>
        <p:spPr bwMode="auto">
          <a:xfrm>
            <a:off x="214282" y="-3826346"/>
            <a:ext cx="8786874" cy="81099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формирование правильного звукопроизношения;</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развитие артикуляционных движений, движений органов речи (губ, щек, языка);</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совершенствование фонематических процессов, т.е. умения различать на слух звуки речи, слоги, слова в речи, схожие по звучанию, артикуляции;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совершенствование грамматического строя речи;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обогащение, активизация словарного запаса речи;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развитие мелкой моторики рук, т.е. движений пальчиков (учеными доказано, что развитие мелких движений пальчиков взаимосвязано с развитием речевых зон головного мозга); подготовка руки к письму;</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развитие связной речи, подразумевающее  умение составлять рассказы, пересказывать тексты, рассказывать стихотворения, загадки, пословицы;</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совершенствование просодической стороны речи, включающее выработку дикции, выразительности речи, правильного дыхания, работу над правильным ударением, темпом речи.</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6627" name="Rectangle 3"/>
          <p:cNvSpPr>
            <a:spLocks noChangeArrowheads="1"/>
          </p:cNvSpPr>
          <p:nvPr/>
        </p:nvSpPr>
        <p:spPr bwMode="auto">
          <a:xfrm>
            <a:off x="142844" y="-4749668"/>
            <a:ext cx="8858312" cy="99565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Вся перечисленная работа проводится в логопедических группах в форме занятий со всеми детьми, на подгрупповых занятиях, в индивидуальной работе. Кроме того, воспитатели работают над развитием речи ежедневно, используя режимные моменты, прогулки, свободную деятельность детей и повседневное общение с ними.</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b="82895"/>
          <a:stretch>
            <a:fillRect/>
          </a:stretch>
        </p:blipFill>
        <p:spPr bwMode="auto">
          <a:xfrm>
            <a:off x="142844" y="5143512"/>
            <a:ext cx="2857520" cy="11430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2"/>
          <p:cNvPicPr>
            <a:picLocks noChangeAspect="1" noChangeArrowheads="1"/>
          </p:cNvPicPr>
          <p:nvPr/>
        </p:nvPicPr>
        <p:blipFill>
          <a:blip r:embed="rId2"/>
          <a:srcRect t="15790" b="67105"/>
          <a:stretch>
            <a:fillRect/>
          </a:stretch>
        </p:blipFill>
        <p:spPr bwMode="auto">
          <a:xfrm>
            <a:off x="3071802" y="5357826"/>
            <a:ext cx="2786082" cy="1071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3"/>
          <p:cNvPicPr>
            <a:picLocks noChangeAspect="1" noChangeArrowheads="1"/>
          </p:cNvPicPr>
          <p:nvPr/>
        </p:nvPicPr>
        <p:blipFill>
          <a:blip r:embed="rId2"/>
          <a:srcRect t="32515" b="50144"/>
          <a:stretch>
            <a:fillRect/>
          </a:stretch>
        </p:blipFill>
        <p:spPr bwMode="auto">
          <a:xfrm>
            <a:off x="6000760" y="5500702"/>
            <a:ext cx="2714644" cy="1071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643998" cy="707886"/>
          </a:xfrm>
          <a:prstGeom prst="rect">
            <a:avLst/>
          </a:prstGeom>
        </p:spPr>
        <p:txBody>
          <a:bodyPr wrap="square">
            <a:spAutoFit/>
          </a:bodyPr>
          <a:lstStyle/>
          <a:p>
            <a:pPr algn="ctr"/>
            <a:r>
              <a:rPr lang="ru-RU" sz="2000" dirty="0" smtClean="0">
                <a:solidFill>
                  <a:schemeClr val="accent2">
                    <a:lumMod val="50000"/>
                  </a:schemeClr>
                </a:solidFill>
                <a:latin typeface="Times New Roman" pitchFamily="18" charset="0"/>
                <a:cs typeface="Times New Roman" pitchFamily="18" charset="0"/>
              </a:rPr>
              <a:t>3. Работа в логопедических </a:t>
            </a:r>
            <a:r>
              <a:rPr lang="ru-RU" dirty="0" smtClean="0">
                <a:solidFill>
                  <a:schemeClr val="accent2">
                    <a:lumMod val="50000"/>
                  </a:schemeClr>
                </a:solidFill>
                <a:latin typeface="Times New Roman" pitchFamily="18" charset="0"/>
                <a:cs typeface="Times New Roman" pitchFamily="18" charset="0"/>
              </a:rPr>
              <a:t>группах</a:t>
            </a:r>
            <a:r>
              <a:rPr lang="ru-RU" sz="2000" dirty="0" smtClean="0">
                <a:solidFill>
                  <a:schemeClr val="accent2">
                    <a:lumMod val="50000"/>
                  </a:schemeClr>
                </a:solidFill>
                <a:latin typeface="Times New Roman" pitchFamily="18" charset="0"/>
                <a:cs typeface="Times New Roman" pitchFamily="18" charset="0"/>
              </a:rPr>
              <a:t> делится на 3 периода в зависимости от времени и коррекционных задач. </a:t>
            </a:r>
            <a:endParaRPr lang="ru-RU" sz="2000" dirty="0">
              <a:solidFill>
                <a:schemeClr val="accent2">
                  <a:lumMod val="50000"/>
                </a:schemeClr>
              </a:solidFill>
              <a:latin typeface="Times New Roman" pitchFamily="18" charset="0"/>
              <a:cs typeface="Times New Roman" pitchFamily="18" charset="0"/>
            </a:endParaRPr>
          </a:p>
        </p:txBody>
      </p:sp>
      <p:sp>
        <p:nvSpPr>
          <p:cNvPr id="28673" name="Rectangle 1"/>
          <p:cNvSpPr>
            <a:spLocks noChangeArrowheads="1"/>
          </p:cNvSpPr>
          <p:nvPr/>
        </p:nvSpPr>
        <p:spPr bwMode="auto">
          <a:xfrm>
            <a:off x="285720" y="-3526264"/>
            <a:ext cx="8715436" cy="7725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solidFill>
                  <a:schemeClr val="accent2">
                    <a:lumMod val="50000"/>
                  </a:schemeClr>
                </a:solidFill>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В настоящее время заканчивается I период обучения. Одна из главных задач этого периода – обследование речи детей, которое проводится в сентябре. Обследование речи проводилось с каждым ребенком отдельно, результаты обследования и анкетирования родителей занесены в речевые карты детей. Ознакомиться с речевыми картами можно в индивидуальном порядке. Что же выявило обследование речи?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Конечно, нарушения звукопроизношения (свистящих, шипящих звуков, звуков Л и Р). Но, кроме того, общим для всех детей группы является нарушение, называющееся Общее Недоразвитие Речи </a:t>
            </a:r>
            <a:r>
              <a:rPr lang="ru-RU" sz="1400" dirty="0" smtClean="0">
                <a:solidFill>
                  <a:schemeClr val="accent2">
                    <a:lumMod val="50000"/>
                  </a:schemeClr>
                </a:solidFill>
                <a:latin typeface="Times New Roman" pitchFamily="18" charset="0"/>
                <a:ea typeface="Times New Roman" pitchFamily="18" charset="0"/>
                <a:cs typeface="Times New Roman" pitchFamily="18" charset="0"/>
              </a:rPr>
              <a:t>2 и 3</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уровня, а также </a:t>
            </a:r>
            <a:r>
              <a:rPr kumimoji="0" lang="ru-RU" sz="1400" b="0" i="0" u="none" strike="noStrike" cap="none" normalizeH="0" baseline="0" dirty="0" err="1" smtClean="0">
                <a:ln>
                  <a:noFill/>
                </a:ln>
                <a:solidFill>
                  <a:schemeClr val="accent2">
                    <a:lumMod val="50000"/>
                  </a:schemeClr>
                </a:solidFill>
                <a:effectLst/>
                <a:latin typeface="Times New Roman" pitchFamily="18" charset="0"/>
                <a:ea typeface="Times New Roman" pitchFamily="18" charset="0"/>
                <a:cs typeface="Times New Roman" pitchFamily="18" charset="0"/>
              </a:rPr>
              <a:t>ФФН</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Для данного нарушения характерны такие особенности, как:</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accent2">
                    <a:lumMod val="50000"/>
                  </a:schemeClr>
                </a:solidFill>
                <a:effectLst/>
                <a:latin typeface="Times New Roman" pitchFamily="18" charset="0"/>
                <a:ea typeface="Times New Roman" pitchFamily="18" charset="0"/>
                <a:cs typeface="Times New Roman" pitchFamily="18" charset="0"/>
              </a:rPr>
              <a:t>несформированность</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грамматического строя речи,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бедный словарный запас,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неумение составлять полный рассказ с развернутыми предложениями, </a:t>
            </a: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Ø"/>
            </a:pPr>
            <a:r>
              <a:rPr lang="ru-RU" sz="1400" dirty="0" smtClean="0">
                <a:solidFill>
                  <a:schemeClr val="accent2">
                    <a:lumMod val="50000"/>
                  </a:schemeClr>
                </a:solidFill>
                <a:latin typeface="Times New Roman" pitchFamily="18" charset="0"/>
                <a:ea typeface="Times New Roman" pitchFamily="18" charset="0"/>
                <a:cs typeface="Times New Roman" pitchFamily="18" charset="0"/>
              </a:rPr>
              <a:t> несформированность </a:t>
            </a:r>
            <a:r>
              <a:rPr lang="ru-RU" sz="1400" dirty="0" smtClean="0">
                <a:solidFill>
                  <a:schemeClr val="accent2">
                    <a:lumMod val="50000"/>
                  </a:schemeClr>
                </a:solidFill>
                <a:latin typeface="Times New Roman" pitchFamily="18" charset="0"/>
                <a:ea typeface="Times New Roman" pitchFamily="18" charset="0"/>
                <a:cs typeface="Times New Roman" pitchFamily="18" charset="0"/>
              </a:rPr>
              <a:t> фонематических  восприятия,</a:t>
            </a: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несовершенство грамматических процессов.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Конечно, в рамках данного нарушения уровень речевого развития всех детей разный. Подробнее узнать о результатах обследования можно в индивидуальном порядке после собрания.</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000628" y="4071942"/>
            <a:ext cx="3433650" cy="228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3" cstate="print"/>
          <a:srcRect/>
          <a:stretch>
            <a:fillRect/>
          </a:stretch>
        </p:blipFill>
        <p:spPr bwMode="auto">
          <a:xfrm>
            <a:off x="714348" y="4071942"/>
            <a:ext cx="3500462" cy="228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358246" cy="646331"/>
          </a:xfrm>
          <a:prstGeom prst="rect">
            <a:avLst/>
          </a:prstGeom>
        </p:spPr>
        <p:txBody>
          <a:bodyPr wrap="square">
            <a:spAutoFit/>
          </a:bodyPr>
          <a:lstStyle/>
          <a:p>
            <a:pPr algn="ctr"/>
            <a:r>
              <a:rPr lang="ru-RU" dirty="0" smtClean="0">
                <a:solidFill>
                  <a:schemeClr val="accent2">
                    <a:lumMod val="50000"/>
                  </a:schemeClr>
                </a:solidFill>
                <a:latin typeface="Times New Roman" pitchFamily="18" charset="0"/>
                <a:cs typeface="Times New Roman" pitchFamily="18" charset="0"/>
              </a:rPr>
              <a:t>4. Какова же роль семьи, родителей в преодолении речевых нарушений у детей?</a:t>
            </a:r>
            <a:r>
              <a:rPr lang="ru-RU" dirty="0" smtClean="0"/>
              <a:t/>
            </a:r>
            <a:br>
              <a:rPr lang="ru-RU" dirty="0" smtClean="0"/>
            </a:br>
            <a:endParaRPr lang="ru-RU" dirty="0"/>
          </a:p>
        </p:txBody>
      </p:sp>
      <p:sp>
        <p:nvSpPr>
          <p:cNvPr id="29697" name="Rectangle 1"/>
          <p:cNvSpPr>
            <a:spLocks noChangeArrowheads="1"/>
          </p:cNvSpPr>
          <p:nvPr/>
        </p:nvSpPr>
        <p:spPr bwMode="auto">
          <a:xfrm>
            <a:off x="214282" y="-1148697"/>
            <a:ext cx="8786874" cy="275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Не надо думать, что речевые дефекты исчезнут сами собой со временем. Для их преодоления необходима систематическая, длительная коррекционная работа, в которой родителям отводится значительная роль, поскольку большее время ребенок проводит дома с близкими ему людьми. Родители должны формировать правильное отношение к речевому нарушению у ребенка:</a:t>
            </a:r>
            <a:endParaRPr kumimoji="0" lang="ru-RU"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9698" name="Rectangle 2"/>
          <p:cNvSpPr>
            <a:spLocks noChangeArrowheads="1"/>
          </p:cNvSpPr>
          <p:nvPr/>
        </p:nvSpPr>
        <p:spPr bwMode="auto">
          <a:xfrm>
            <a:off x="357158" y="-2148966"/>
            <a:ext cx="8643998" cy="475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не ругать ребенка за неправильную речь;</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ненавязчиво исправлять неправильное произношение;</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не заострять внимание на запинках и повторах слогов и слов;</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осуществлять позитивный настрой ребенка на занятия с педагогами.</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9699" name="Rectangle 3"/>
          <p:cNvSpPr>
            <a:spLocks noChangeArrowheads="1"/>
          </p:cNvSpPr>
          <p:nvPr/>
        </p:nvSpPr>
        <p:spPr bwMode="auto">
          <a:xfrm>
            <a:off x="214282" y="-3457012"/>
            <a:ext cx="8786874" cy="75866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solidFill>
                  <a:schemeClr val="accent2">
                    <a:lumMod val="50000"/>
                  </a:schemeClr>
                </a:solidFill>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Кроме того, родители сами должны научиться выполнять и показывать ребенку простые артикуляционные упражнения для подготовки речевого аппарата к правильному звукопроизношению. Особое внимание родители должны уделять выполнению домашних заданий. Советы, замечания и рекомендации логопед записывает в индивидуальном порядке.</a:t>
            </a:r>
            <a:r>
              <a:rPr kumimoji="0" lang="ru-RU" sz="14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Отмечу, что существуют определенные правила работы в домашних тетрадях:</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9700" name="Rectangle 4"/>
          <p:cNvSpPr>
            <a:spLocks noChangeArrowheads="1"/>
          </p:cNvSpPr>
          <p:nvPr/>
        </p:nvSpPr>
        <p:spPr bwMode="auto">
          <a:xfrm>
            <a:off x="214282" y="-4618865"/>
            <a:ext cx="8929718" cy="10002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тетради забираются в</a:t>
            </a:r>
            <a:r>
              <a:rPr kumimoji="0" lang="ru-RU" sz="14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конце каждой недели на выходные, и в понедельник их нужно принести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логопеду;</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задания на развитие мелкой моторики рук (рисование, штриховка и пр.) выполняются карандашами;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весь речевой материал должен быть отработан, т.е. родители должны добиваться правильного и четкого выполнения ребенком задания, даже путем заучивания;</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задания должны быть прочитаны ребенку;</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все задания выполняются до конца.</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9701" name="Rectangle 5"/>
          <p:cNvSpPr>
            <a:spLocks noChangeArrowheads="1"/>
          </p:cNvSpPr>
          <p:nvPr/>
        </p:nvSpPr>
        <p:spPr bwMode="auto">
          <a:xfrm>
            <a:off x="214282" y="-5819188"/>
            <a:ext cx="8786874" cy="123880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Необходимо учитывать важность речевого окружения ребенка. Родители должны следить за правильностью собственной речи. Речь должна быть четкой, ясной, грамотной, выразительной. Дома чаще читайте стихи, сказки, загадки, пойте песенки. На улице наблюдайте за птицами, деревьями, людьми, явлениями природы, обсуждайте с детьми увиденное. Избегайте частого просмотра телепрограмм, особенно взрослого содержания. Играйте вместе с ребенком, налаживайте речевой, эмоциональный контакт.</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2" cstate="print"/>
          <a:srcRect/>
          <a:stretch>
            <a:fillRect/>
          </a:stretch>
        </p:blipFill>
        <p:spPr bwMode="auto">
          <a:xfrm>
            <a:off x="5929322" y="1571612"/>
            <a:ext cx="2971800" cy="1285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85720" y="-371563"/>
            <a:ext cx="82993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5. Какие же плюсы в том, что Ваш ребенок посещает логопедическую группу? </a:t>
            </a:r>
          </a:p>
          <a:p>
            <a:pPr marL="0" marR="0" lvl="0" indent="0"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Это:</a:t>
            </a:r>
            <a:endParaRPr kumimoji="0" lang="ru-RU"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30722" name="Rectangle 2"/>
          <p:cNvSpPr>
            <a:spLocks noChangeArrowheads="1"/>
          </p:cNvSpPr>
          <p:nvPr/>
        </p:nvSpPr>
        <p:spPr bwMode="auto">
          <a:xfrm>
            <a:off x="142844" y="-1871970"/>
            <a:ext cx="8865354"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коррекция звукопроизношения;</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формирование грамотной, выразительной речи;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обучение чтению и письму в подготовительной группе;</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развитие мелкой моторики рук, подготовка руки к письму в школе;</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усиленная подготовка к школе за счет дополнительных занятий по развитию речи, чтению и письму, графике;</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индивидуальный подход к ребенку;</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совершенствование психических процессов восприятия, внимания, памяти, воображения и мышления.</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30723" name="Rectangle 3"/>
          <p:cNvSpPr>
            <a:spLocks noChangeArrowheads="1"/>
          </p:cNvSpPr>
          <p:nvPr/>
        </p:nvSpPr>
        <p:spPr bwMode="auto">
          <a:xfrm>
            <a:off x="142844" y="-3118457"/>
            <a:ext cx="8858312"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Хочется отметить, что только в тесном сотрудничестве семьи  и педагогов, можно достичь хорошего, качественного и относительно быстрого результата в исправлении и развитии речи ребенка. Преемственность в работе семьи и детского сада осуществляется через индивидуальные консультации, наглядную информацию для родителей и на занятиях, которые родители могут посещать по договоренности с педагогами.</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b="17647"/>
          <a:stretch>
            <a:fillRect/>
          </a:stretch>
        </p:blipFill>
        <p:spPr bwMode="auto">
          <a:xfrm>
            <a:off x="857224" y="3786190"/>
            <a:ext cx="7072362" cy="2571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217463" y="-2741439"/>
            <a:ext cx="2709075" cy="59400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Спасибо за внимание</a:t>
            </a:r>
            <a:r>
              <a:rPr kumimoji="0" lang="ru-RU" sz="1300" b="0" i="1" u="none" strike="noStrike" cap="none" normalizeH="0" baseline="0" dirty="0" smtClean="0">
                <a:ln>
                  <a:noFill/>
                </a:ln>
                <a:solidFill>
                  <a:srgbClr val="333333"/>
                </a:solidFill>
                <a:effectLst/>
                <a:latin typeface="Helvetica"/>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srcRect b="2176"/>
          <a:stretch>
            <a:fillRect/>
          </a:stretch>
        </p:blipFill>
        <p:spPr bwMode="auto">
          <a:xfrm>
            <a:off x="0" y="6350"/>
            <a:ext cx="9144000" cy="6708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90</TotalTime>
  <Words>238</Words>
  <Application>Microsoft Office PowerPoint</Application>
  <PresentationFormat>Экран (4:3)</PresentationFormat>
  <Paragraphs>391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Марина</cp:lastModifiedBy>
  <cp:revision>15</cp:revision>
  <dcterms:created xsi:type="dcterms:W3CDTF">2016-10-04T15:17:45Z</dcterms:created>
  <dcterms:modified xsi:type="dcterms:W3CDTF">2016-10-05T18:59:59Z</dcterms:modified>
</cp:coreProperties>
</file>